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0"/>
  </p:notesMasterIdLst>
  <p:sldIdLst>
    <p:sldId id="299" r:id="rId5"/>
    <p:sldId id="289" r:id="rId6"/>
    <p:sldId id="287" r:id="rId7"/>
    <p:sldId id="294" r:id="rId8"/>
    <p:sldId id="291" r:id="rId9"/>
  </p:sldIdLst>
  <p:sldSz cx="18288000" cy="10287000"/>
  <p:notesSz cx="6858000" cy="9144000"/>
  <p:embeddedFontLst>
    <p:embeddedFont>
      <p:font typeface="Rubrik Light" panose="020B0604020202020204" charset="0"/>
      <p:regular r:id="rId11"/>
    </p:embeddedFont>
    <p:embeddedFont>
      <p:font typeface="Rubrik SemiBold" panose="020B0604020202020204" charset="0"/>
      <p:regular r:id="rId12"/>
    </p:embeddedFont>
    <p:embeddedFont>
      <p:font typeface="Segoe UI" panose="020B0502040204020203" pitchFamily="34" charset="0"/>
      <p:regular r:id="rId13"/>
      <p:bold r:id="rId14"/>
      <p:italic r:id="rId15"/>
      <p:boldItalic r:id="rId16"/>
    </p:embeddedFont>
    <p:embeddedFont>
      <p:font typeface="Segoe UI Historic" panose="020B0502040204020203" pitchFamily="3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439B8E-59FE-5A68-1ACC-ABC62E653907}" name="Emma Houpt" initials="EH" userId="S::Emma.Houpt@Place2Be.org.uk::b817d33a-6f57-4f0f-b410-bef7d2b9d879" providerId="AD"/>
  <p188:author id="{7A34AAAC-4D85-1A35-2922-D1F0D8DF6B1D}" name="Emma Houpt" initials="EH" userId="S::emma.houpt@place2be.org.uk::b817d33a-6f57-4f0f-b410-bef7d2b9d8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2E"/>
    <a:srgbClr val="E84E0F"/>
    <a:srgbClr val="A197C5"/>
    <a:srgbClr val="F7BFD5"/>
    <a:srgbClr val="AAD6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6395"/>
  </p:normalViewPr>
  <p:slideViewPr>
    <p:cSldViewPr snapToGrid="0">
      <p:cViewPr varScale="1">
        <p:scale>
          <a:sx n="53" d="100"/>
          <a:sy n="53" d="100"/>
        </p:scale>
        <p:origin x="102" y="3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5" Type="http://schemas.openxmlformats.org/officeDocument/2006/relationships/slide" Target="slides/slide1.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44FCE1-8021-4527-8F95-061716CE035E}" type="datetimeFigureOut">
              <a:rPr lang="en-GB" smtClean="0"/>
              <a:t>29/01/2025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E9A25-32BB-415F-B8AE-9EE386B0F019}" type="slidenum">
              <a:rPr lang="en-GB" smtClean="0"/>
              <a:t>‹#›</a:t>
            </a:fld>
            <a:endParaRPr lang="en-GB"/>
          </a:p>
        </p:txBody>
      </p:sp>
    </p:spTree>
    <p:extLst>
      <p:ext uri="{BB962C8B-B14F-4D97-AF65-F5344CB8AC3E}">
        <p14:creationId xmlns:p14="http://schemas.microsoft.com/office/powerpoint/2010/main" val="18849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379C0-EEC3-2682-A7EC-9033966060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0E6688-1AB0-8789-41E6-505656BD50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BBFECB-3586-2D0C-82B2-850D07E8F650}"/>
              </a:ext>
            </a:extLst>
          </p:cNvPr>
          <p:cNvSpPr>
            <a:spLocks noGrp="1"/>
          </p:cNvSpPr>
          <p:nvPr>
            <p:ph type="body" idx="1"/>
          </p:nvPr>
        </p:nvSpPr>
        <p:spPr/>
        <p:txBody>
          <a:bodyPr/>
          <a:lstStyle/>
          <a:p>
            <a:r>
              <a:rPr lang="en-US" sz="1800" b="0" i="0" dirty="0">
                <a:solidFill>
                  <a:srgbClr val="000000"/>
                </a:solidFill>
                <a:effectLst/>
                <a:latin typeface="Calibri Light" panose="020F0302020204030204" pitchFamily="34" charset="0"/>
              </a:rPr>
              <a:t>Good morning/afternoon everyone. Today’s assembly has been inspired by Place2Be’s Children’s Mental Health Week. The theme this year is ‘Know Yourself, Grow Yourself.</a:t>
            </a:r>
            <a:endParaRPr lang="en-GB" b="0" dirty="0"/>
          </a:p>
        </p:txBody>
      </p:sp>
      <p:sp>
        <p:nvSpPr>
          <p:cNvPr id="4" name="Slide Number Placeholder 3">
            <a:extLst>
              <a:ext uri="{FF2B5EF4-FFF2-40B4-BE49-F238E27FC236}">
                <a16:creationId xmlns:a16="http://schemas.microsoft.com/office/drawing/2014/main" id="{F5305DCF-5816-236D-8138-FF86282B91A0}"/>
              </a:ext>
            </a:extLst>
          </p:cNvPr>
          <p:cNvSpPr>
            <a:spLocks noGrp="1"/>
          </p:cNvSpPr>
          <p:nvPr>
            <p:ph type="sldNum" sz="quarter" idx="5"/>
          </p:nvPr>
        </p:nvSpPr>
        <p:spPr/>
        <p:txBody>
          <a:bodyPr/>
          <a:lstStyle/>
          <a:p>
            <a:fld id="{2C8E9A25-32BB-415F-B8AE-9EE386B0F019}" type="slidenum">
              <a:rPr lang="en-GB" smtClean="0"/>
              <a:t>1</a:t>
            </a:fld>
            <a:endParaRPr lang="en-GB" dirty="0"/>
          </a:p>
        </p:txBody>
      </p:sp>
    </p:spTree>
    <p:extLst>
      <p:ext uri="{BB962C8B-B14F-4D97-AF65-F5344CB8AC3E}">
        <p14:creationId xmlns:p14="http://schemas.microsoft.com/office/powerpoint/2010/main" val="3416109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Think about the different emotions, especially those in Inside Out – joy, sadness, disgust? Can we think of a time they seemed really loud in our heads, and then times they were much quieter? What made that change?</a:t>
            </a:r>
            <a:br>
              <a:rPr lang="en-GB"/>
            </a:br>
            <a:br>
              <a:rPr lang="en-GB"/>
            </a:br>
            <a:r>
              <a:rPr lang="en-US" b="0" i="0">
                <a:solidFill>
                  <a:srgbClr val="050505"/>
                </a:solidFill>
                <a:effectLst/>
                <a:latin typeface="Segoe UI Historic" panose="020B0502040204020203" pitchFamily="34" charset="0"/>
              </a:rPr>
              <a:t>It’s the scene where Sadness shyly asks Joy if she can go down into the memory pool with her. In response, Joy takes Sadness hand into hers and says to her friend, “Of course! Remember Sadness, wherever I go, you go too.” </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8E9A25-32BB-415F-B8AE-9EE386B0F0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56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ptos"/>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8E9A25-32BB-415F-B8AE-9EE386B0F0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164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a:solidFill>
                  <a:srgbClr val="000000"/>
                </a:solidFill>
                <a:effectLst/>
                <a:latin typeface="Aptos" panose="020B0004020202020204" pitchFamily="34" charset="0"/>
              </a:rPr>
              <a:t>I want you all to imagine that you have a bag or a pocket that contains 5 very special heart shaped stones.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Aptos" panose="020B0004020202020204" pitchFamily="34" charset="0"/>
              </a:rPr>
              <a:t>Each stone has a question within it – just for you. As I read each one, I want you to think quietly to yourself what the answer may be.  </a:t>
            </a:r>
            <a:endParaRPr lang="en-US"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8E9A25-32BB-415F-B8AE-9EE386B0F0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8045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8E9A25-32BB-415F-B8AE-9EE386B0F019}" type="slidenum">
              <a:rPr lang="en-GB" smtClean="0"/>
              <a:t>5</a:t>
            </a:fld>
            <a:endParaRPr lang="en-GB"/>
          </a:p>
        </p:txBody>
      </p:sp>
    </p:spTree>
    <p:extLst>
      <p:ext uri="{BB962C8B-B14F-4D97-AF65-F5344CB8AC3E}">
        <p14:creationId xmlns:p14="http://schemas.microsoft.com/office/powerpoint/2010/main" val="1619449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1DD22-4892-21A5-4C06-D8BDF267B4E8}"/>
            </a:ext>
          </a:extLst>
        </p:cNvPr>
        <p:cNvGrpSpPr/>
        <p:nvPr/>
      </p:nvGrpSpPr>
      <p:grpSpPr>
        <a:xfrm>
          <a:off x="0" y="0"/>
          <a:ext cx="0" cy="0"/>
          <a:chOff x="0" y="0"/>
          <a:chExt cx="0" cy="0"/>
        </a:xfrm>
      </p:grpSpPr>
      <p:pic>
        <p:nvPicPr>
          <p:cNvPr id="4" name="Picture 3" descr="A yellow and orange rectangular frame with cartoon characters&#10;&#10;Description automatically generated">
            <a:extLst>
              <a:ext uri="{FF2B5EF4-FFF2-40B4-BE49-F238E27FC236}">
                <a16:creationId xmlns:a16="http://schemas.microsoft.com/office/drawing/2014/main" id="{0349E626-EC14-3A60-7B66-41444B50D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8" y="-14787"/>
            <a:ext cx="18285292" cy="10288523"/>
          </a:xfrm>
          <a:prstGeom prst="rect">
            <a:avLst/>
          </a:prstGeom>
        </p:spPr>
      </p:pic>
      <p:pic>
        <p:nvPicPr>
          <p:cNvPr id="3" name="Graphic 2">
            <a:extLst>
              <a:ext uri="{FF2B5EF4-FFF2-40B4-BE49-F238E27FC236}">
                <a16:creationId xmlns:a16="http://schemas.microsoft.com/office/drawing/2014/main" id="{0CC5DFA8-0B2F-2DD8-9D14-610C5B77FB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10050" y="3641725"/>
            <a:ext cx="9867900" cy="2419350"/>
          </a:xfrm>
          <a:prstGeom prst="rect">
            <a:avLst/>
          </a:prstGeom>
        </p:spPr>
      </p:pic>
      <p:pic>
        <p:nvPicPr>
          <p:cNvPr id="5" name="Graphic 4">
            <a:extLst>
              <a:ext uri="{FF2B5EF4-FFF2-40B4-BE49-F238E27FC236}">
                <a16:creationId xmlns:a16="http://schemas.microsoft.com/office/drawing/2014/main" id="{03ED84B1-100E-FB9B-ACFC-E295557ACA0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97183" y="300133"/>
            <a:ext cx="3397144" cy="2756049"/>
          </a:xfrm>
          <a:prstGeom prst="rect">
            <a:avLst/>
          </a:prstGeom>
        </p:spPr>
      </p:pic>
    </p:spTree>
    <p:extLst>
      <p:ext uri="{BB962C8B-B14F-4D97-AF65-F5344CB8AC3E}">
        <p14:creationId xmlns:p14="http://schemas.microsoft.com/office/powerpoint/2010/main" val="70736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4" name="Picture 3" descr="A young child and child playing outside&#10;&#10;Description automatically generated with medium confidence">
            <a:extLst>
              <a:ext uri="{FF2B5EF4-FFF2-40B4-BE49-F238E27FC236}">
                <a16:creationId xmlns:a16="http://schemas.microsoft.com/office/drawing/2014/main" id="{234D2FFB-BA59-B7B1-42CE-BEAF89F50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 name="TextBox 2">
            <a:extLst>
              <a:ext uri="{FF2B5EF4-FFF2-40B4-BE49-F238E27FC236}">
                <a16:creationId xmlns:a16="http://schemas.microsoft.com/office/drawing/2014/main" id="{A7059786-4BF6-8C59-7D6E-1AC8E3A0536E}"/>
              </a:ext>
            </a:extLst>
          </p:cNvPr>
          <p:cNvSpPr txBox="1"/>
          <p:nvPr/>
        </p:nvSpPr>
        <p:spPr>
          <a:xfrm>
            <a:off x="1402371" y="939208"/>
            <a:ext cx="7858569" cy="747897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dirty="0">
                <a:solidFill>
                  <a:schemeClr val="bg1"/>
                </a:solidFill>
                <a:effectLst/>
                <a:latin typeface="Rubrik Light" panose="020B0604020202020204" charset="0"/>
              </a:rPr>
              <a:t>When we take notice of ourselves and how we feel, we are able to</a:t>
            </a:r>
            <a:r>
              <a:rPr lang="en-US" sz="3200" b="0" i="0" strike="sngStrike" dirty="0">
                <a:solidFill>
                  <a:schemeClr val="bg1"/>
                </a:solidFill>
                <a:effectLst/>
                <a:latin typeface="Rubrik Light" panose="020B0604020202020204" charset="0"/>
              </a:rPr>
              <a:t> </a:t>
            </a:r>
            <a:r>
              <a:rPr lang="en-US" sz="3200" b="0" i="0" dirty="0">
                <a:solidFill>
                  <a:schemeClr val="bg1"/>
                </a:solidFill>
                <a:effectLst/>
                <a:latin typeface="Rubrik Light" panose="020B0604020202020204" charset="0"/>
              </a:rPr>
              <a:t>make better choices and be more </a:t>
            </a:r>
            <a:r>
              <a:rPr lang="en-US" sz="3200" dirty="0">
                <a:solidFill>
                  <a:schemeClr val="bg1"/>
                </a:solidFill>
                <a:latin typeface="Rubrik Light" panose="020B0604020202020204" charset="0"/>
              </a:rPr>
              <a:t>connected</a:t>
            </a:r>
            <a:r>
              <a:rPr lang="en-US" sz="3200" b="0" i="0" dirty="0">
                <a:solidFill>
                  <a:schemeClr val="bg1"/>
                </a:solidFill>
                <a:effectLst/>
                <a:latin typeface="Rubrik Light" panose="020B0604020202020204" charset="0"/>
              </a:rPr>
              <a:t> with our feelings and </a:t>
            </a:r>
            <a:r>
              <a:rPr lang="en-US" sz="3200" b="0" i="0" dirty="0" err="1">
                <a:solidFill>
                  <a:schemeClr val="bg1"/>
                </a:solidFill>
                <a:effectLst/>
                <a:latin typeface="Rubrik Light" panose="020B0604020202020204" charset="0"/>
              </a:rPr>
              <a:t>behaviours</a:t>
            </a:r>
            <a:r>
              <a:rPr lang="en-US" sz="3200" b="0" i="0" dirty="0">
                <a:solidFill>
                  <a:schemeClr val="bg1"/>
                </a:solidFill>
                <a:effectLst/>
                <a:latin typeface="Rubrik Light" panose="020B060402020202020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solidFill>
                <a:schemeClr val="bg1"/>
              </a:solidFill>
              <a:latin typeface="Rubrik Light"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dirty="0">
                <a:solidFill>
                  <a:schemeClr val="bg1"/>
                </a:solidFill>
                <a:effectLst/>
                <a:latin typeface="Rubrik Light" panose="020B0604020202020204" charset="0"/>
              </a:rPr>
              <a:t>Noticing these things can help us </a:t>
            </a:r>
            <a:r>
              <a:rPr lang="en-GB" sz="3200" b="0" i="0" dirty="0">
                <a:solidFill>
                  <a:schemeClr val="bg1"/>
                </a:solidFill>
                <a:effectLst/>
                <a:latin typeface="Rubrik Light" panose="020B0604020202020204" charset="0"/>
              </a:rPr>
              <a:t>recognise</a:t>
            </a:r>
            <a:r>
              <a:rPr lang="en-US" sz="3200" b="0" i="0" dirty="0">
                <a:solidFill>
                  <a:schemeClr val="bg1"/>
                </a:solidFill>
                <a:effectLst/>
                <a:latin typeface="Rubrik Light" panose="020B0604020202020204" charset="0"/>
              </a:rPr>
              <a:t> when we need 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strike="noStrike" kern="1200" cap="none" spc="0" normalizeH="0" baseline="0" noProof="0" dirty="0">
              <a:ln>
                <a:noFill/>
              </a:ln>
              <a:solidFill>
                <a:schemeClr val="bg1"/>
              </a:solidFill>
              <a:uLnTx/>
              <a:uFillTx/>
              <a:latin typeface="Rubrik Light"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strike="noStrike" kern="1200" cap="none" spc="0" normalizeH="0" baseline="0" noProof="0" dirty="0">
                <a:ln>
                  <a:noFill/>
                </a:ln>
                <a:solidFill>
                  <a:schemeClr val="bg1"/>
                </a:solidFill>
                <a:uLnTx/>
                <a:uFillTx/>
                <a:latin typeface="Rubrik Light" panose="020B0604020202020204" charset="0"/>
              </a:rPr>
              <a:t>What are some things we love doing, and what are others that fill us with fear or disgust?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strike="noStrike" kern="1200" cap="none" spc="0" normalizeH="0" baseline="0" noProof="0" dirty="0">
              <a:ln>
                <a:noFill/>
              </a:ln>
              <a:solidFill>
                <a:schemeClr val="bg1"/>
              </a:solidFill>
              <a:uLnTx/>
              <a:uFillTx/>
              <a:latin typeface="Rubrik Light"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0" i="0" dirty="0">
              <a:solidFill>
                <a:schemeClr val="bg1"/>
              </a:solidFill>
              <a:effectLst/>
              <a:latin typeface="Rubrik Light"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0" i="0" dirty="0">
              <a:solidFill>
                <a:schemeClr val="bg1"/>
              </a:solidFill>
              <a:effectLst/>
              <a:latin typeface="Rubrik Light"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strike="noStrike" kern="1200" cap="none" spc="0" normalizeH="0" baseline="0" noProof="0" dirty="0">
              <a:ln>
                <a:noFill/>
              </a:ln>
              <a:solidFill>
                <a:schemeClr val="bg1"/>
              </a:solidFill>
              <a:effectLst/>
              <a:uLnTx/>
              <a:uFillTx/>
              <a:latin typeface="Rubrik Light" panose="020B0604020202020204" charset="0"/>
            </a:endParaRPr>
          </a:p>
        </p:txBody>
      </p:sp>
      <p:pic>
        <p:nvPicPr>
          <p:cNvPr id="7" name="Graphic 6">
            <a:extLst>
              <a:ext uri="{FF2B5EF4-FFF2-40B4-BE49-F238E27FC236}">
                <a16:creationId xmlns:a16="http://schemas.microsoft.com/office/drawing/2014/main" id="{58BF9B55-7B81-E3F1-B8DD-AD4AE97DDD9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560352" y="245095"/>
            <a:ext cx="1491357" cy="1388226"/>
          </a:xfrm>
          <a:prstGeom prst="rect">
            <a:avLst/>
          </a:prstGeom>
        </p:spPr>
      </p:pic>
    </p:spTree>
    <p:extLst>
      <p:ext uri="{BB962C8B-B14F-4D97-AF65-F5344CB8AC3E}">
        <p14:creationId xmlns:p14="http://schemas.microsoft.com/office/powerpoint/2010/main" val="3065247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84E0F"/>
        </a:solidFill>
        <a:effectLst/>
      </p:bgPr>
    </p:bg>
    <p:spTree>
      <p:nvGrpSpPr>
        <p:cNvPr id="1" name=""/>
        <p:cNvGrpSpPr/>
        <p:nvPr/>
      </p:nvGrpSpPr>
      <p:grpSpPr>
        <a:xfrm>
          <a:off x="0" y="0"/>
          <a:ext cx="0" cy="0"/>
          <a:chOff x="0" y="0"/>
          <a:chExt cx="0" cy="0"/>
        </a:xfrm>
      </p:grpSpPr>
      <p:pic>
        <p:nvPicPr>
          <p:cNvPr id="3" name="Picture 2" descr="A cartoon character with a purple background&#10;&#10;Description automatically generated">
            <a:extLst>
              <a:ext uri="{FF2B5EF4-FFF2-40B4-BE49-F238E27FC236}">
                <a16:creationId xmlns:a16="http://schemas.microsoft.com/office/drawing/2014/main" id="{4B5335BA-9E9A-112A-721A-20CDD7A06F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8" name="TextBox 8"/>
          <p:cNvSpPr txBox="1"/>
          <p:nvPr/>
        </p:nvSpPr>
        <p:spPr>
          <a:xfrm>
            <a:off x="1133136" y="714212"/>
            <a:ext cx="7399683" cy="1384995"/>
          </a:xfrm>
          <a:prstGeom prst="rect">
            <a:avLst/>
          </a:prstGeom>
        </p:spPr>
        <p:txBody>
          <a:bodyPr wrap="square" lIns="0" tIns="0" rIns="0" bIns="0" rtlCol="0" anchor="t">
            <a:spAutoFit/>
          </a:bodyPr>
          <a:lstStyle/>
          <a:p>
            <a:pPr marL="0" marR="0" lvl="0" indent="0" algn="l" defTabSz="914400" rtl="0" eaLnBrk="1" fontAlgn="auto" latinLnBrk="0" hangingPunct="1">
              <a:lnSpc>
                <a:spcPts val="5383"/>
              </a:lnSpc>
              <a:spcBef>
                <a:spcPts val="0"/>
              </a:spcBef>
              <a:spcAft>
                <a:spcPts val="0"/>
              </a:spcAft>
              <a:buClrTx/>
              <a:buSzTx/>
              <a:buFontTx/>
              <a:buNone/>
              <a:tabLst/>
              <a:defRPr/>
            </a:pPr>
            <a:r>
              <a:rPr kumimoji="0" lang="en-US" sz="5127" b="0" i="0" u="none" strike="noStrike" kern="1200" cap="none" spc="0" normalizeH="0" baseline="0" noProof="0" dirty="0">
                <a:ln>
                  <a:noFill/>
                </a:ln>
                <a:solidFill>
                  <a:srgbClr val="FFFFFF"/>
                </a:solidFill>
                <a:effectLst/>
                <a:uLnTx/>
                <a:uFillTx/>
                <a:latin typeface="Rubrik SemiBold" panose="020B0604020202020204" charset="0"/>
                <a:ea typeface="+mn-ea"/>
                <a:cs typeface="+mn-cs"/>
              </a:rPr>
              <a:t>How well do we really know ourselves? </a:t>
            </a:r>
          </a:p>
        </p:txBody>
      </p:sp>
      <p:sp>
        <p:nvSpPr>
          <p:cNvPr id="7" name="TextBox 6">
            <a:extLst>
              <a:ext uri="{FF2B5EF4-FFF2-40B4-BE49-F238E27FC236}">
                <a16:creationId xmlns:a16="http://schemas.microsoft.com/office/drawing/2014/main" id="{113D1CB5-5A1B-6A9A-E610-68AD8178FC40}"/>
              </a:ext>
            </a:extLst>
          </p:cNvPr>
          <p:cNvSpPr txBox="1"/>
          <p:nvPr/>
        </p:nvSpPr>
        <p:spPr>
          <a:xfrm>
            <a:off x="1133135" y="2272682"/>
            <a:ext cx="12526594" cy="5262979"/>
          </a:xfrm>
          <a:prstGeom prst="rect">
            <a:avLst/>
          </a:prstGeom>
          <a:noFill/>
        </p:spPr>
        <p:txBody>
          <a:bodyPr wrap="square">
            <a:spAutoFit/>
          </a:bodyPr>
          <a:lstStyle/>
          <a:p>
            <a:pPr algn="l" rtl="0" fontAlgn="base"/>
            <a:r>
              <a:rPr lang="en-GB" sz="2800" dirty="0">
                <a:solidFill>
                  <a:prstClr val="white"/>
                </a:solidFill>
                <a:latin typeface="Rubrik Light" panose="020B0604020202020204" charset="0"/>
              </a:rPr>
              <a:t>Sometimes we can feel like we are in the middle of a tussle of emotions </a:t>
            </a:r>
            <a:br>
              <a:rPr lang="en-GB" sz="2800" dirty="0">
                <a:solidFill>
                  <a:prstClr val="white"/>
                </a:solidFill>
                <a:latin typeface="Rubrik Light" panose="020B0604020202020204" charset="0"/>
              </a:rPr>
            </a:br>
            <a:r>
              <a:rPr lang="en-GB" sz="2800" dirty="0">
                <a:solidFill>
                  <a:prstClr val="white"/>
                </a:solidFill>
                <a:latin typeface="Rubrik Light" panose="020B0604020202020204" charset="0"/>
              </a:rPr>
              <a:t>– feeling joy, then sad, angry and jealous, all at the same time!</a:t>
            </a:r>
          </a:p>
          <a:p>
            <a:pPr algn="l" rtl="0" fontAlgn="base"/>
            <a:endParaRPr lang="en-GB" sz="2800" dirty="0">
              <a:solidFill>
                <a:prstClr val="white"/>
              </a:solidFill>
              <a:latin typeface="Rubrik Light" panose="020B0604020202020204" charset="0"/>
            </a:endParaRPr>
          </a:p>
          <a:p>
            <a:pPr algn="l" rtl="0" fontAlgn="base"/>
            <a:r>
              <a:rPr lang="en-US" sz="2800" dirty="0">
                <a:solidFill>
                  <a:prstClr val="white"/>
                </a:solidFill>
                <a:latin typeface="Rubrik Light" panose="020B0604020202020204" charset="0"/>
              </a:rPr>
              <a:t>In Inside Out, Sadness asks Joy if she can go down into the </a:t>
            </a:r>
            <a:br>
              <a:rPr lang="en-US" sz="2800" dirty="0">
                <a:solidFill>
                  <a:prstClr val="white"/>
                </a:solidFill>
                <a:latin typeface="Rubrik Light" panose="020B0604020202020204" charset="0"/>
              </a:rPr>
            </a:br>
            <a:r>
              <a:rPr lang="en-US" sz="2800" dirty="0">
                <a:solidFill>
                  <a:prstClr val="white"/>
                </a:solidFill>
                <a:latin typeface="Rubrik Light" panose="020B0604020202020204" charset="0"/>
              </a:rPr>
              <a:t>memory pool with her.</a:t>
            </a:r>
          </a:p>
          <a:p>
            <a:pPr algn="l" rtl="0" fontAlgn="base"/>
            <a:endParaRPr lang="en-US" sz="2800" dirty="0">
              <a:solidFill>
                <a:prstClr val="white"/>
              </a:solidFill>
              <a:latin typeface="Rubrik Light" panose="020B0604020202020204" charset="0"/>
            </a:endParaRPr>
          </a:p>
          <a:p>
            <a:pPr algn="l" rtl="0" fontAlgn="base"/>
            <a:r>
              <a:rPr lang="en-US" sz="2800" dirty="0">
                <a:solidFill>
                  <a:prstClr val="white"/>
                </a:solidFill>
                <a:latin typeface="Rubrik Light" panose="020B0604020202020204" charset="0"/>
              </a:rPr>
              <a:t>Joy takes Sadness hand into hers and says to her friend, “Of course! Remember Sadness, wherever I go, you go too.” </a:t>
            </a:r>
          </a:p>
          <a:p>
            <a:pPr algn="l" rtl="0" fontAlgn="base"/>
            <a:endParaRPr lang="en-GB" sz="2800" dirty="0">
              <a:solidFill>
                <a:prstClr val="white"/>
              </a:solidFill>
              <a:latin typeface="Rubrik Light" panose="020B0604020202020204" charset="0"/>
            </a:endParaRPr>
          </a:p>
          <a:p>
            <a:pPr algn="l" rtl="0" fontAlgn="base"/>
            <a:r>
              <a:rPr lang="en-GB" sz="2800" dirty="0">
                <a:solidFill>
                  <a:prstClr val="white"/>
                </a:solidFill>
                <a:latin typeface="Rubrik Light" panose="020B0604020202020204" charset="0"/>
              </a:rPr>
              <a:t>These emotions help us to understand ourselves better – what we like and dislike, where we feel comfortable and where we are scared.  </a:t>
            </a:r>
            <a:r>
              <a:rPr lang="en-GB" sz="2800" b="0" i="0" dirty="0">
                <a:solidFill>
                  <a:prstClr val="white"/>
                </a:solidFill>
                <a:effectLst/>
                <a:latin typeface="Rubrik Light" panose="020B0604020202020204" charset="0"/>
              </a:rPr>
              <a:t>Can you think of a time when you were happy and sad?</a:t>
            </a:r>
            <a:endParaRPr lang="en-US" sz="2800" b="0" i="0" dirty="0">
              <a:solidFill>
                <a:srgbClr val="000000"/>
              </a:solidFill>
              <a:effectLst/>
              <a:latin typeface="Rubrik Light" panose="020B0604020202020204" charset="0"/>
            </a:endParaRPr>
          </a:p>
        </p:txBody>
      </p:sp>
      <p:pic>
        <p:nvPicPr>
          <p:cNvPr id="5" name="Graphic 4">
            <a:extLst>
              <a:ext uri="{FF2B5EF4-FFF2-40B4-BE49-F238E27FC236}">
                <a16:creationId xmlns:a16="http://schemas.microsoft.com/office/drawing/2014/main" id="{3BB936F5-E137-AC19-F1E4-E0BD930402F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560352" y="245095"/>
            <a:ext cx="1491357" cy="138822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drawing&#10;&#10;Description automatically generated">
            <a:extLst>
              <a:ext uri="{FF2B5EF4-FFF2-40B4-BE49-F238E27FC236}">
                <a16:creationId xmlns:a16="http://schemas.microsoft.com/office/drawing/2014/main" id="{3983E6BA-C2F0-40AC-A21C-2706476601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6" name="TextBox 5">
            <a:extLst>
              <a:ext uri="{FF2B5EF4-FFF2-40B4-BE49-F238E27FC236}">
                <a16:creationId xmlns:a16="http://schemas.microsoft.com/office/drawing/2014/main" id="{9B9C8881-B1FE-C42F-8DC9-E6D143B3271B}"/>
              </a:ext>
            </a:extLst>
          </p:cNvPr>
          <p:cNvSpPr txBox="1"/>
          <p:nvPr/>
        </p:nvSpPr>
        <p:spPr>
          <a:xfrm>
            <a:off x="690565" y="5143500"/>
            <a:ext cx="8186149" cy="2554545"/>
          </a:xfrm>
          <a:prstGeom prst="rect">
            <a:avLst/>
          </a:prstGeom>
          <a:noFill/>
        </p:spPr>
        <p:txBody>
          <a:bodyPr wrap="square">
            <a:spAutoFit/>
          </a:bodyPr>
          <a:lstStyle/>
          <a:p>
            <a:pPr marL="285750" indent="-285750" rtl="0" fontAlgn="base">
              <a:buFont typeface="Arial" panose="020B0604020202020204" pitchFamily="34" charset="0"/>
              <a:buChar char="•"/>
            </a:pPr>
            <a:r>
              <a:rPr lang="en-US" sz="3200" i="0" dirty="0">
                <a:solidFill>
                  <a:schemeClr val="bg1"/>
                </a:solidFill>
                <a:effectLst/>
                <a:latin typeface="Rubrik Light" panose="020B0604020202020204" charset="0"/>
              </a:rPr>
              <a:t>What makes me feel sad and nervous? </a:t>
            </a:r>
          </a:p>
          <a:p>
            <a:pPr marL="285750" indent="-285750" rtl="0" fontAlgn="base">
              <a:buFont typeface="Arial" panose="020B0604020202020204" pitchFamily="34" charset="0"/>
              <a:buChar char="•"/>
            </a:pPr>
            <a:r>
              <a:rPr lang="en-US" sz="3200" i="0" dirty="0">
                <a:solidFill>
                  <a:schemeClr val="bg1"/>
                </a:solidFill>
                <a:effectLst/>
                <a:latin typeface="Rubrik Light" panose="020B0604020202020204" charset="0"/>
              </a:rPr>
              <a:t>What makes me feel joyful or </a:t>
            </a:r>
            <a:r>
              <a:rPr lang="en-US" sz="3200" dirty="0">
                <a:solidFill>
                  <a:schemeClr val="bg1"/>
                </a:solidFill>
                <a:latin typeface="Rubrik Light" panose="020B0604020202020204" charset="0"/>
              </a:rPr>
              <a:t>happy</a:t>
            </a:r>
            <a:r>
              <a:rPr lang="en-US" sz="3200" i="0" dirty="0">
                <a:solidFill>
                  <a:schemeClr val="bg1"/>
                </a:solidFill>
                <a:effectLst/>
                <a:latin typeface="Rubrik Light" panose="020B0604020202020204" charset="0"/>
              </a:rPr>
              <a:t>?</a:t>
            </a:r>
          </a:p>
          <a:p>
            <a:pPr marL="285750" indent="-285750" rtl="0" fontAlgn="base">
              <a:buFont typeface="Arial" panose="020B0604020202020204" pitchFamily="34" charset="0"/>
              <a:buChar char="•"/>
            </a:pPr>
            <a:r>
              <a:rPr lang="en-US" sz="3200" dirty="0">
                <a:solidFill>
                  <a:schemeClr val="bg1"/>
                </a:solidFill>
                <a:latin typeface="Rubrik Light" panose="020B0604020202020204" charset="0"/>
              </a:rPr>
              <a:t>W</a:t>
            </a:r>
            <a:r>
              <a:rPr lang="en-US" sz="3200" i="0" dirty="0">
                <a:solidFill>
                  <a:schemeClr val="bg1"/>
                </a:solidFill>
                <a:effectLst/>
                <a:latin typeface="Rubrik Light" panose="020B0604020202020204" charset="0"/>
              </a:rPr>
              <a:t>hat do I enjoy learning about?</a:t>
            </a:r>
          </a:p>
          <a:p>
            <a:pPr marL="285750" indent="-285750" rtl="0" fontAlgn="base">
              <a:buFont typeface="Arial" panose="020B0604020202020204" pitchFamily="34" charset="0"/>
              <a:buChar char="•"/>
            </a:pPr>
            <a:r>
              <a:rPr lang="en-US" sz="3200" i="0" dirty="0">
                <a:solidFill>
                  <a:schemeClr val="bg1"/>
                </a:solidFill>
                <a:effectLst/>
                <a:latin typeface="Rubrik Light" panose="020B0604020202020204" charset="0"/>
              </a:rPr>
              <a:t>What am I good at? </a:t>
            </a:r>
          </a:p>
          <a:p>
            <a:pPr marL="285750" indent="-285750" rtl="0" fontAlgn="base">
              <a:buFont typeface="Arial" panose="020B0604020202020204" pitchFamily="34" charset="0"/>
              <a:buChar char="•"/>
            </a:pPr>
            <a:r>
              <a:rPr lang="en-US" sz="3200" dirty="0">
                <a:solidFill>
                  <a:schemeClr val="bg1"/>
                </a:solidFill>
                <a:latin typeface="Rubrik Light" panose="020B0604020202020204" charset="0"/>
              </a:rPr>
              <a:t>What makes me laugh? </a:t>
            </a:r>
            <a:endParaRPr lang="en-US" sz="3200" i="0" dirty="0">
              <a:solidFill>
                <a:schemeClr val="bg1"/>
              </a:solidFill>
              <a:effectLst/>
              <a:latin typeface="Rubrik Light" panose="020B0604020202020204" charset="0"/>
            </a:endParaRPr>
          </a:p>
        </p:txBody>
      </p:sp>
      <p:sp>
        <p:nvSpPr>
          <p:cNvPr id="16" name="TextBox 15">
            <a:extLst>
              <a:ext uri="{FF2B5EF4-FFF2-40B4-BE49-F238E27FC236}">
                <a16:creationId xmlns:a16="http://schemas.microsoft.com/office/drawing/2014/main" id="{F325B352-95FD-20C7-2433-E34FAB63B7D4}"/>
              </a:ext>
            </a:extLst>
          </p:cNvPr>
          <p:cNvSpPr txBox="1"/>
          <p:nvPr/>
        </p:nvSpPr>
        <p:spPr>
          <a:xfrm>
            <a:off x="856142" y="2320974"/>
            <a:ext cx="7399683"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1"/>
                </a:solidFill>
                <a:latin typeface="Rubrik Light" panose="020B0604020202020204" charset="0"/>
              </a:rPr>
              <a:t>There are parts of ourselves that we may not see as easily. </a:t>
            </a:r>
            <a:r>
              <a:rPr lang="en-US" sz="3200" i="0" dirty="0">
                <a:solidFill>
                  <a:schemeClr val="bg1"/>
                </a:solidFill>
                <a:effectLst/>
                <a:latin typeface="Rubrik Light" panose="020B0604020202020204" charset="0"/>
              </a:rPr>
              <a:t>S</a:t>
            </a:r>
            <a:r>
              <a:rPr lang="en-US" sz="3200" dirty="0">
                <a:solidFill>
                  <a:schemeClr val="bg1"/>
                </a:solidFill>
                <a:latin typeface="Rubrik Light" panose="020B0604020202020204" charset="0"/>
              </a:rPr>
              <a:t>ometimes we can learn more about ourselves with the help of family, friends, and teachers. </a:t>
            </a:r>
            <a:endParaRPr kumimoji="0" lang="en-GB" sz="3200" b="1" i="1" strike="noStrike" kern="1200" cap="none" spc="0" normalizeH="0" baseline="0" noProof="0" dirty="0">
              <a:ln>
                <a:noFill/>
              </a:ln>
              <a:solidFill>
                <a:schemeClr val="bg1"/>
              </a:solidFill>
              <a:effectLst/>
              <a:uLnTx/>
              <a:uFillTx/>
              <a:latin typeface="Rubrik Light" panose="020B0604020202020204" charset="0"/>
            </a:endParaRPr>
          </a:p>
        </p:txBody>
      </p:sp>
      <p:sp>
        <p:nvSpPr>
          <p:cNvPr id="3" name="TextBox 8">
            <a:extLst>
              <a:ext uri="{FF2B5EF4-FFF2-40B4-BE49-F238E27FC236}">
                <a16:creationId xmlns:a16="http://schemas.microsoft.com/office/drawing/2014/main" id="{C0FE3257-2020-6047-B0A3-936E5D813D11}"/>
              </a:ext>
            </a:extLst>
          </p:cNvPr>
          <p:cNvSpPr txBox="1"/>
          <p:nvPr/>
        </p:nvSpPr>
        <p:spPr>
          <a:xfrm>
            <a:off x="856143" y="590414"/>
            <a:ext cx="7399683" cy="1661993"/>
          </a:xfrm>
          <a:prstGeom prst="rect">
            <a:avLst/>
          </a:prstGeom>
        </p:spPr>
        <p:txBody>
          <a:bodyPr wrap="square" lIns="0" tIns="0" rIns="0" bIns="0" rtlCol="0" anchor="t">
            <a:spAutoFit/>
          </a:bodyPr>
          <a:lstStyle/>
          <a:p>
            <a:r>
              <a:rPr kumimoji="0" lang="en-US" sz="5400" b="0" i="0" u="none" strike="noStrike" kern="1200" cap="none" spc="0" normalizeH="0" baseline="0" noProof="0" dirty="0">
                <a:ln>
                  <a:noFill/>
                </a:ln>
                <a:solidFill>
                  <a:schemeClr val="bg1"/>
                </a:solidFill>
                <a:effectLst/>
                <a:uLnTx/>
                <a:uFillTx/>
                <a:latin typeface="Rubrik SemiBold"/>
                <a:ea typeface="+mn-ea"/>
                <a:cs typeface="+mn-cs"/>
              </a:rPr>
              <a:t>Children’s Mental Health Week Activity  </a:t>
            </a:r>
            <a:endParaRPr lang="en-GB" sz="5400" dirty="0">
              <a:solidFill>
                <a:schemeClr val="bg1"/>
              </a:solidFill>
              <a:cs typeface="Calibri"/>
            </a:endParaRPr>
          </a:p>
        </p:txBody>
      </p:sp>
      <p:pic>
        <p:nvPicPr>
          <p:cNvPr id="5" name="Graphic 4">
            <a:extLst>
              <a:ext uri="{FF2B5EF4-FFF2-40B4-BE49-F238E27FC236}">
                <a16:creationId xmlns:a16="http://schemas.microsoft.com/office/drawing/2014/main" id="{0CF27D33-700A-1C82-B51F-77FA71E41BB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560352" y="245095"/>
            <a:ext cx="1491357" cy="1388226"/>
          </a:xfrm>
          <a:prstGeom prst="rect">
            <a:avLst/>
          </a:prstGeom>
        </p:spPr>
      </p:pic>
    </p:spTree>
    <p:extLst>
      <p:ext uri="{BB962C8B-B14F-4D97-AF65-F5344CB8AC3E}">
        <p14:creationId xmlns:p14="http://schemas.microsoft.com/office/powerpoint/2010/main" val="2603048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6" name="Picture 5" descr="A blue and white rectangle&#10;&#10;Description automatically generated">
            <a:extLst>
              <a:ext uri="{FF2B5EF4-FFF2-40B4-BE49-F238E27FC236}">
                <a16:creationId xmlns:a16="http://schemas.microsoft.com/office/drawing/2014/main" id="{D1669BF5-D724-7448-A8D3-CB682DD256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 name="TextBox 2">
            <a:extLst>
              <a:ext uri="{FF2B5EF4-FFF2-40B4-BE49-F238E27FC236}">
                <a16:creationId xmlns:a16="http://schemas.microsoft.com/office/drawing/2014/main" id="{412C3E04-E85C-E538-B639-1CFB1410BA8E}"/>
              </a:ext>
            </a:extLst>
          </p:cNvPr>
          <p:cNvSpPr txBox="1"/>
          <p:nvPr/>
        </p:nvSpPr>
        <p:spPr>
          <a:xfrm>
            <a:off x="1873485" y="3760862"/>
            <a:ext cx="10474188" cy="48320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chemeClr val="bg1"/>
                </a:solidFill>
                <a:latin typeface="Rubrik Light" panose="020B0604020202020204" charset="0"/>
              </a:rPr>
              <a:t>"The most important thing is to try to know yourself.“</a:t>
            </a:r>
            <a:br>
              <a:rPr lang="en-GB" sz="2800" dirty="0">
                <a:solidFill>
                  <a:schemeClr val="bg1"/>
                </a:solidFill>
                <a:latin typeface="Rubrik Light" panose="020B0604020202020204" charset="0"/>
              </a:rPr>
            </a:br>
            <a:r>
              <a:rPr lang="en-GB" sz="2800" dirty="0">
                <a:solidFill>
                  <a:schemeClr val="bg1"/>
                </a:solidFill>
                <a:latin typeface="Rubrik Light" panose="020B0604020202020204" charset="0"/>
              </a:rPr>
              <a:t>— Socrates </a:t>
            </a:r>
            <a:br>
              <a:rPr lang="en-GB" sz="2800" dirty="0">
                <a:solidFill>
                  <a:schemeClr val="bg1"/>
                </a:solidFill>
                <a:latin typeface="Rubrik Light" panose="020B0604020202020204" charset="0"/>
              </a:rPr>
            </a:br>
            <a:endParaRPr lang="en-US" sz="2800" i="1" dirty="0">
              <a:solidFill>
                <a:schemeClr val="bg1"/>
              </a:solidFill>
              <a:latin typeface="Rubrik Light"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Rubrik Light" panose="020B0604020202020204" charset="0"/>
              </a:rPr>
              <a:t>“Promise me you’ll always remember you’re braver than you believe, and stronger than you seem, and smarter than you think.”</a:t>
            </a:r>
            <a:br>
              <a:rPr lang="en-US" sz="2800" dirty="0">
                <a:solidFill>
                  <a:schemeClr val="bg1"/>
                </a:solidFill>
                <a:latin typeface="Rubrik Light" panose="020B0604020202020204" charset="0"/>
              </a:rPr>
            </a:br>
            <a:r>
              <a:rPr lang="en-US" sz="2800" dirty="0">
                <a:solidFill>
                  <a:schemeClr val="bg1"/>
                </a:solidFill>
                <a:latin typeface="Rubrik Light" panose="020B0604020202020204" charset="0"/>
              </a:rPr>
              <a:t>— </a:t>
            </a:r>
            <a:r>
              <a:rPr lang="en-US" sz="2800" i="1" dirty="0">
                <a:solidFill>
                  <a:schemeClr val="bg1"/>
                </a:solidFill>
                <a:latin typeface="Rubrik Light" panose="020B0604020202020204" charset="0"/>
              </a:rPr>
              <a:t>Christopher Robin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i="1" dirty="0">
              <a:solidFill>
                <a:schemeClr val="bg1"/>
              </a:solidFill>
              <a:latin typeface="Rubrik Light"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Rubrik Light" panose="020B0604020202020204" charset="0"/>
              </a:rPr>
              <a:t>“Every one of us needs to show how much we care for each other and, in the process, care for ourselves.”</a:t>
            </a:r>
            <a:br>
              <a:rPr lang="en-US" sz="2800" dirty="0">
                <a:solidFill>
                  <a:schemeClr val="bg1"/>
                </a:solidFill>
                <a:latin typeface="Rubrik Light" panose="020B0604020202020204" charset="0"/>
              </a:rPr>
            </a:br>
            <a:r>
              <a:rPr lang="en-US" sz="2800" dirty="0">
                <a:solidFill>
                  <a:schemeClr val="bg1"/>
                </a:solidFill>
                <a:latin typeface="Rubrik Light" panose="020B0604020202020204" charset="0"/>
              </a:rPr>
              <a:t>— </a:t>
            </a:r>
            <a:r>
              <a:rPr lang="en-US" sz="2800" i="1" dirty="0">
                <a:solidFill>
                  <a:schemeClr val="bg1"/>
                </a:solidFill>
                <a:latin typeface="Rubrik Light" panose="020B0604020202020204" charset="0"/>
              </a:rPr>
              <a:t>Princess Diana</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8">
            <a:extLst>
              <a:ext uri="{FF2B5EF4-FFF2-40B4-BE49-F238E27FC236}">
                <a16:creationId xmlns:a16="http://schemas.microsoft.com/office/drawing/2014/main" id="{43DDB9F8-03AC-F920-2869-2D90652FC7E6}"/>
              </a:ext>
            </a:extLst>
          </p:cNvPr>
          <p:cNvSpPr txBox="1"/>
          <p:nvPr/>
        </p:nvSpPr>
        <p:spPr>
          <a:xfrm>
            <a:off x="1873485" y="1077382"/>
            <a:ext cx="13713518" cy="2077492"/>
          </a:xfrm>
          <a:prstGeom prst="rect">
            <a:avLst/>
          </a:prstGeom>
        </p:spPr>
        <p:txBody>
          <a:bodyPr wrap="square" lIns="0" tIns="0" rIns="0" bIns="0" rtlCol="0" anchor="t">
            <a:spAutoFit/>
          </a:bodyPr>
          <a:lstStyle/>
          <a:p>
            <a:pPr marL="0" marR="0" lvl="0" indent="0" algn="l" defTabSz="914400" rtl="0" eaLnBrk="1" fontAlgn="auto" latinLnBrk="0" hangingPunct="1">
              <a:lnSpc>
                <a:spcPts val="5383"/>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Rubrik SemiBold" panose="020B0604020202020204" charset="0"/>
                <a:ea typeface="+mn-ea"/>
                <a:cs typeface="+mn-cs"/>
              </a:rPr>
              <a:t>Getting to know yourself and each other is a wonderful way to grow, make connections and support others.</a:t>
            </a:r>
          </a:p>
        </p:txBody>
      </p:sp>
      <p:pic>
        <p:nvPicPr>
          <p:cNvPr id="2" name="Graphic 1">
            <a:extLst>
              <a:ext uri="{FF2B5EF4-FFF2-40B4-BE49-F238E27FC236}">
                <a16:creationId xmlns:a16="http://schemas.microsoft.com/office/drawing/2014/main" id="{0B20E512-572F-BD3C-BA51-30CC5BE225E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560352" y="245095"/>
            <a:ext cx="1491357" cy="1388226"/>
          </a:xfrm>
          <a:prstGeom prst="rect">
            <a:avLst/>
          </a:prstGeom>
        </p:spPr>
      </p:pic>
    </p:spTree>
    <p:extLst>
      <p:ext uri="{BB962C8B-B14F-4D97-AF65-F5344CB8AC3E}">
        <p14:creationId xmlns:p14="http://schemas.microsoft.com/office/powerpoint/2010/main" val="2991941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3E065A9F46F846B77359383866DA7B" ma:contentTypeVersion="" ma:contentTypeDescription="Create a new document." ma:contentTypeScope="" ma:versionID="17711169d0ec21e93350823f0cda56a9">
  <xsd:schema xmlns:xsd="http://www.w3.org/2001/XMLSchema" xmlns:xs="http://www.w3.org/2001/XMLSchema" xmlns:p="http://schemas.microsoft.com/office/2006/metadata/properties" xmlns:ns1="http://schemas.microsoft.com/sharepoint/v3" xmlns:ns2="a7637a19-367a-4688-a577-98d1b2f5287e" xmlns:ns3="c08b032f-9e00-415d-9c15-e247b3ec09db" xmlns:ns4="80702035-83e4-4f4e-898a-6cc0c7e3ab77" targetNamespace="http://schemas.microsoft.com/office/2006/metadata/properties" ma:root="true" ma:fieldsID="29713c45adf0e8082d7e54979758cd96" ns1:_="" ns2:_="" ns3:_="" ns4:_="">
    <xsd:import namespace="http://schemas.microsoft.com/sharepoint/v3"/>
    <xsd:import namespace="a7637a19-367a-4688-a577-98d1b2f5287e"/>
    <xsd:import namespace="c08b032f-9e00-415d-9c15-e247b3ec09db"/>
    <xsd:import namespace="80702035-83e4-4f4e-898a-6cc0c7e3ab77"/>
    <xsd:element name="properties">
      <xsd:complexType>
        <xsd:sequence>
          <xsd:element name="documentManagement">
            <xsd:complexType>
              <xsd:all>
                <xsd:element ref="ns1:AverageRating" minOccurs="0"/>
                <xsd:element ref="ns1:RatingCount" minOccurs="0"/>
                <xsd:element ref="ns1:RatedBy" minOccurs="0"/>
                <xsd:element ref="ns1:Ratings" minOccurs="0"/>
                <xsd:element ref="ns1:LikesCount" minOccurs="0"/>
                <xsd:element ref="ns1:LikedBy" minOccurs="0"/>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4: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8" nillable="true" ma:displayName="Rating (0-5)" ma:decimals="2" ma:description="Average value of all the ratings that have been submitted" ma:internalName="AverageRating" ma:readOnly="true">
      <xsd:simpleType>
        <xsd:restriction base="dms:Number"/>
      </xsd:simpleType>
    </xsd:element>
    <xsd:element name="RatingCount" ma:index="9" nillable="true" ma:displayName="Number of Ratings" ma:decimals="0" ma:description="Number of ratings submitted" ma:internalName="RatingCount" ma:readOnly="true">
      <xsd:simpleType>
        <xsd:restriction base="dms:Number"/>
      </xsd:simpleType>
    </xsd:element>
    <xsd:element name="RatedBy" ma:index="10"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1" nillable="true" ma:displayName="User ratings" ma:description="User ratings for the item" ma:hidden="true" ma:internalName="Ratings">
      <xsd:simpleType>
        <xsd:restriction base="dms:Note"/>
      </xsd:simpleType>
    </xsd:element>
    <xsd:element name="LikesCount" ma:index="12" nillable="true" ma:displayName="Number of Likes" ma:internalName="LikesCount">
      <xsd:simpleType>
        <xsd:restriction base="dms:Unknown"/>
      </xsd:simpleType>
    </xsd:element>
    <xsd:element name="LikedBy" ma:index="13"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7637a19-367a-4688-a577-98d1b2f528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5" nillable="true" ma:displayName="Sharing Hint Hash" ma:internalName="SharingHintHash" ma:readOnly="true">
      <xsd:simpleType>
        <xsd:restriction base="dms:Text"/>
      </xsd:simpleType>
    </xsd:element>
    <xsd:element name="SharedWithDetails" ma:index="16" nillable="true" ma:displayName="Shared With Details" ma:internalName="SharedWithDetails" ma:readOnly="true">
      <xsd:simpleType>
        <xsd:restriction base="dms:Note">
          <xsd:maxLength value="255"/>
        </xsd:restriction>
      </xsd:simpleType>
    </xsd:element>
    <xsd:element name="LastSharedByUser" ma:index="17" nillable="true" ma:displayName="Last Shared By User" ma:description="" ma:internalName="LastSharedByUser" ma:readOnly="true">
      <xsd:simpleType>
        <xsd:restriction base="dms:Note">
          <xsd:maxLength value="255"/>
        </xsd:restriction>
      </xsd:simpleType>
    </xsd:element>
    <xsd:element name="LastSharedByTime" ma:index="18"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08b032f-9e00-415d-9c15-e247b3ec09db" elementFormDefault="qualified">
    <xsd:import namespace="http://schemas.microsoft.com/office/2006/documentManagement/types"/>
    <xsd:import namespace="http://schemas.microsoft.com/office/infopath/2007/PartnerControls"/>
    <xsd:element name="MediaServiceMetadata" ma:index="19" nillable="true" ma:displayName="MediaServiceMetadata" ma:description="" ma:hidden="true" ma:internalName="MediaServiceMetadata" ma:readOnly="true">
      <xsd:simpleType>
        <xsd:restriction base="dms:Note"/>
      </xsd:simpleType>
    </xsd:element>
    <xsd:element name="MediaServiceFastMetadata" ma:index="20" nillable="true" ma:displayName="MediaServiceFastMetadata" ma:description="" ma:hidden="true" ma:internalName="MediaServiceFastMetadata" ma:readOnly="true">
      <xsd:simpleType>
        <xsd:restriction base="dms:Note"/>
      </xsd:simpleType>
    </xsd:element>
    <xsd:element name="MediaServiceDateTaken" ma:index="21" nillable="true" ma:displayName="MediaServiceDateTaken" ma:description="" ma:hidden="true" ma:internalName="MediaServiceDateTaken" ma:readOnly="true">
      <xsd:simpleType>
        <xsd:restriction base="dms:Text"/>
      </xsd:simpleType>
    </xsd:element>
    <xsd:element name="MediaServiceAutoTags" ma:index="22" nillable="true" ma:displayName="MediaServiceAutoTags" ma:description="" ma:internalName="MediaServiceAutoTags" ma:readOnly="true">
      <xsd:simpleType>
        <xsd:restriction base="dms:Text"/>
      </xsd:simpleType>
    </xsd:element>
    <xsd:element name="MediaServiceLocation" ma:index="23" nillable="true" ma:displayName="MediaServiceLocation" ma:description="" ma:internalName="MediaServiceLocation" ma:readOnly="true">
      <xsd:simpleType>
        <xsd:restriction base="dms:Text"/>
      </xsd:simpleType>
    </xsd:element>
    <xsd:element name="MediaServiceOCR" ma:index="24" nillable="true" ma:displayName="MediaServiceOCR" ma:internalName="MediaServiceOCR" ma:readOnly="true">
      <xsd:simpleType>
        <xsd:restriction base="dms:Note">
          <xsd:maxLength value="255"/>
        </xsd:restrictio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LengthInSeconds" ma:index="29" nillable="true" ma:displayName="Length (seconds)"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b5400aad-a3f4-4bea-97d8-85ce61c1b316" ma:termSetId="09814cd3-568e-fe90-9814-8d621ff8fb84" ma:anchorId="fba54fb3-c3e1-fe81-a776-ca4b69148c4d" ma:open="true" ma:isKeyword="false">
      <xsd:complexType>
        <xsd:sequence>
          <xsd:element ref="pc:Terms" minOccurs="0" maxOccurs="1"/>
        </xsd:sequence>
      </xsd:complex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ObjectDetectorVersions" ma:index="3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702035-83e4-4f4e-898a-6cc0c7e3ab77" elementFormDefault="qualified">
    <xsd:import namespace="http://schemas.microsoft.com/office/2006/documentManagement/types"/>
    <xsd:import namespace="http://schemas.microsoft.com/office/infopath/2007/PartnerControls"/>
    <xsd:element name="TaxCatchAll" ma:index="32" nillable="true" ma:displayName="Taxonomy Catch All Column" ma:hidden="true" ma:list="{73041a45-58e0-4365-b532-a6b5112c4836}" ma:internalName="TaxCatchAll" ma:showField="CatchAllData" ma:web="80702035-83e4-4f4e-898a-6cc0c7e3ab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Ratings xmlns="http://schemas.microsoft.com/sharepoint/v3" xsi:nil="true"/>
    <LikedBy xmlns="http://schemas.microsoft.com/sharepoint/v3">
      <UserInfo>
        <DisplayName/>
        <AccountId xsi:nil="true"/>
        <AccountType/>
      </UserInfo>
    </LikedBy>
    <TaxCatchAll xmlns="80702035-83e4-4f4e-898a-6cc0c7e3ab77" xsi:nil="true"/>
    <RatedBy xmlns="http://schemas.microsoft.com/sharepoint/v3">
      <UserInfo>
        <DisplayName/>
        <AccountId xsi:nil="true"/>
        <AccountType/>
      </UserInfo>
    </RatedBy>
    <lcf76f155ced4ddcb4097134ff3c332f xmlns="c08b032f-9e00-415d-9c15-e247b3ec09d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665EA2-F9E6-4C55-88BC-9003A76E5C33}">
  <ds:schemaRefs>
    <ds:schemaRef ds:uri="80702035-83e4-4f4e-898a-6cc0c7e3ab77"/>
    <ds:schemaRef ds:uri="a7637a19-367a-4688-a577-98d1b2f5287e"/>
    <ds:schemaRef ds:uri="c08b032f-9e00-415d-9c15-e247b3ec09d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3649D53-1E9E-4953-A80E-04C8C38CE8F3}">
  <ds:schemaRefs>
    <ds:schemaRef ds:uri="80702035-83e4-4f4e-898a-6cc0c7e3ab77"/>
    <ds:schemaRef ds:uri="a7637a19-367a-4688-a577-98d1b2f5287e"/>
    <ds:schemaRef ds:uri="c08b032f-9e00-415d-9c15-e247b3ec09d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96B9E98-DCC3-4127-BF41-8C81C5A1F8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TotalTime>
  <Words>537</Words>
  <Application>Microsoft Office PowerPoint</Application>
  <PresentationFormat>Custom</PresentationFormat>
  <Paragraphs>37</Paragraphs>
  <Slides>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Calibri</vt:lpstr>
      <vt:lpstr>Segoe UI</vt:lpstr>
      <vt:lpstr>Aptos</vt:lpstr>
      <vt:lpstr>Calibri Light</vt:lpstr>
      <vt:lpstr>Arial</vt:lpstr>
      <vt:lpstr>Segoe UI Historic</vt:lpstr>
      <vt:lpstr>Rubrik Light</vt:lpstr>
      <vt:lpstr>Rubrik SemiBold</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Place2Be and Balfour Beatty</dc:title>
  <dc:creator>Josie Hough</dc:creator>
  <cp:lastModifiedBy>HINES, Holly (PENNINE CARE NHS FOUNDATION TRUST)</cp:lastModifiedBy>
  <cp:revision>10</cp:revision>
  <dcterms:created xsi:type="dcterms:W3CDTF">2006-08-16T00:00:00Z</dcterms:created>
  <dcterms:modified xsi:type="dcterms:W3CDTF">2025-01-29T07:49:06Z</dcterms:modified>
  <dc:identifier>DAFbx8V2OGA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0x0101006A3E065A9F46F846B77359383866DA7B</vt:lpwstr>
  </property>
  <property fmtid="{D5CDD505-2E9C-101B-9397-08002B2CF9AE}" pid="3" name="MediaServiceImageTags">
    <vt:lpwstr/>
  </property>
</Properties>
</file>